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56" r:id="rId5"/>
    <p:sldId id="274" r:id="rId6"/>
    <p:sldId id="257" r:id="rId7"/>
    <p:sldId id="275" r:id="rId8"/>
    <p:sldId id="287" r:id="rId9"/>
    <p:sldId id="272" r:id="rId10"/>
    <p:sldId id="279" r:id="rId11"/>
    <p:sldId id="280" r:id="rId12"/>
    <p:sldId id="276" r:id="rId13"/>
    <p:sldId id="261" r:id="rId14"/>
    <p:sldId id="284" r:id="rId15"/>
    <p:sldId id="285" r:id="rId16"/>
    <p:sldId id="282" r:id="rId17"/>
    <p:sldId id="281" r:id="rId18"/>
    <p:sldId id="277" r:id="rId19"/>
    <p:sldId id="278" r:id="rId20"/>
    <p:sldId id="258" r:id="rId21"/>
    <p:sldId id="286" r:id="rId22"/>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91C05-2ED1-40D5-A264-AA846C337B6F}" v="260" dt="2020-09-14T18:50:54.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90" d="100"/>
          <a:sy n="90"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www.raz-kids.com/"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ulding.k12.ga.us/Page/3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2nd-grade-parent-letter.pdf" TargetMode="External"/><Relationship Id="rId3" Type="http://schemas.openxmlformats.org/officeDocument/2006/relationships/hyperlink" Target="https://www.georgiastandards.org/Georgia-Standards/Frameworks/Unit-1-2nd-grade-parent-letter.pdf" TargetMode="External"/><Relationship Id="rId7" Type="http://schemas.openxmlformats.org/officeDocument/2006/relationships/hyperlink" Target="https://www.georgiastandards.org/Georgia-Standards/Frameworks/Unit-5-2nd-grade-parent-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2nd-grade-parent-letter.pdf" TargetMode="External"/><Relationship Id="rId5" Type="http://schemas.openxmlformats.org/officeDocument/2006/relationships/hyperlink" Target="https://www.georgiastandards.org/Georgia-Standards/Frameworks/Unit-3-2nd-grade-parent-letter.pdf" TargetMode="External"/><Relationship Id="rId4" Type="http://schemas.openxmlformats.org/officeDocument/2006/relationships/hyperlink" Target="https://www.georgiastandards.org/Georgia-Standards/Frameworks/Unit-2-2nd-grade-parent-letter.pdf" TargetMode="External"/><Relationship Id="rId9" Type="http://schemas.openxmlformats.org/officeDocument/2006/relationships/hyperlink" Target="https://www.georgiastandards.org/Georgia-Standards/Frameworks/ELA-Grade-2-Developmental-Progressions-R-W-SL-L.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file:///C:\Users\cdankert\OneDrive%20-%20Paulding%20County%20School%20District\Bookworms%20Resources\Bookworms%20Brochure%2019%2020%20-%20Hutchens.pdf" TargetMode="External"/><Relationship Id="rId7" Type="http://schemas.openxmlformats.org/officeDocument/2006/relationships/hyperlink" Target="https://www.paulding.k12.ga.us/Page/2433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file:///C:\Users\cdankert\OneDrive%20-%20Paulding%20County%20School%20District\Hutchens%20-%20Title%20I\Parent%20Meetings%20-%20Resources\Number%20Talks%20Brochures\Grade%203%20Parent%20Brochure%202013-2014.pdf" TargetMode="External"/><Relationship Id="rId11" Type="http://schemas.openxmlformats.org/officeDocument/2006/relationships/image" Target="../media/image5.png"/><Relationship Id="rId5" Type="http://schemas.openxmlformats.org/officeDocument/2006/relationships/hyperlink" Target="https://pauldingcountyschool-my.sharepoint.com/personal/cdankert_paulding_k12_ga_us/Documents/Hutchens%20-%20Title%20I/Parent%20Meetings%20-%20Resources/Number%20Talks%20Brochures/Grade%202%20Parent%20Brochure%202013-2014.pdf" TargetMode="External"/><Relationship Id="rId10" Type="http://schemas.openxmlformats.org/officeDocument/2006/relationships/image" Target="../media/image4.png"/><Relationship Id="rId4" Type="http://schemas.openxmlformats.org/officeDocument/2006/relationships/hyperlink" Target="https://pauldingcountyschool-my.sharepoint.com/personal/cdankert_paulding_k12_ga_us/Documents/Writing%20Resources/Learning%20-%20Writing%20Progressions/2nd%20Grade%20Writing%20Progressions%20Rubrics.pdf" TargetMode="External"/><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2</a:t>
            </a:r>
            <a:r>
              <a:rPr lang="en-US" sz="4800" baseline="30000" dirty="0">
                <a:latin typeface="DJ Basic" pitchFamily="2" charset="0"/>
              </a:rPr>
              <a:t>nd</a:t>
            </a:r>
            <a:r>
              <a:rPr lang="en-US" sz="4800" dirty="0">
                <a:latin typeface="DJ Basic" pitchFamily="2" charset="0"/>
              </a:rPr>
              <a:t> Grade!</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lvl="0" indent="0">
              <a:buNone/>
            </a:pPr>
            <a:r>
              <a:rPr lang="en-US" sz="2000" dirty="0"/>
              <a:t>Students will read 90 words correctly per minute at the grade level midpoint:535.</a:t>
            </a:r>
          </a:p>
          <a:p>
            <a:pPr marL="0" indent="0">
              <a:buNone/>
            </a:pPr>
            <a:r>
              <a:rPr lang="en-US" sz="2000" dirty="0"/>
              <a:t>    (Second Lexile Band: 420-650)</a:t>
            </a:r>
          </a:p>
          <a:p>
            <a:pPr marL="0" indent="0">
              <a:buNone/>
            </a:pPr>
            <a:endParaRPr lang="en-US" sz="2000" dirty="0"/>
          </a:p>
          <a:p>
            <a:pPr marL="0" indent="0">
              <a:buNone/>
            </a:pPr>
            <a:r>
              <a:rPr lang="en-US" sz="2000" b="1" i="1" dirty="0"/>
              <a:t>WAYS TO ASSIST AT HOME</a:t>
            </a:r>
          </a:p>
          <a:p>
            <a:r>
              <a:rPr lang="en-US" sz="2000" dirty="0"/>
              <a:t>Encourage your child read for 20 minutes every night. </a:t>
            </a:r>
          </a:p>
          <a:p>
            <a:r>
              <a:rPr lang="en-US" sz="2000" dirty="0"/>
              <a:t>Let your child log on to Education Galaxy and/or </a:t>
            </a:r>
            <a:r>
              <a:rPr lang="en-US" sz="2000" dirty="0" err="1"/>
              <a:t>RazKids</a:t>
            </a:r>
            <a:r>
              <a:rPr lang="en-US" sz="2000" dirty="0"/>
              <a:t>.</a:t>
            </a:r>
          </a:p>
          <a:p>
            <a:r>
              <a:rPr lang="en-US" sz="2000" dirty="0"/>
              <a:t>Encourage your child to read aloud to practice fluency and expression with their fluency passage each night. </a:t>
            </a:r>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8"/>
            <a:ext cx="7010400" cy="5349117"/>
          </a:xfrm>
        </p:spPr>
        <p:txBody>
          <a:bodyPr/>
          <a:lstStyle/>
          <a:p>
            <a:r>
              <a:rPr lang="en-US" sz="2000" dirty="0" err="1"/>
              <a:t>RazKids</a:t>
            </a:r>
            <a:r>
              <a:rPr lang="en-US" sz="2000" dirty="0"/>
              <a:t> - </a:t>
            </a:r>
            <a:r>
              <a:rPr lang="en-US" sz="1600" dirty="0">
                <a:hlinkClick r:id="rId2"/>
              </a:rPr>
              <a:t>https://www.raz-kids.com/</a:t>
            </a:r>
            <a:endParaRPr lang="en-US" sz="1600" dirty="0"/>
          </a:p>
          <a:p>
            <a:pPr lvl="1"/>
            <a:r>
              <a:rPr lang="en-US" sz="1800" dirty="0"/>
              <a:t>Online practice on literacy standards and skills</a:t>
            </a:r>
          </a:p>
          <a:p>
            <a:pPr lvl="1"/>
            <a:r>
              <a:rPr lang="en-US" sz="1800" dirty="0"/>
              <a:t>Teacher login: Contact Teacher</a:t>
            </a:r>
          </a:p>
          <a:p>
            <a:pPr lvl="1"/>
            <a:r>
              <a:rPr lang="en-US" sz="1800" dirty="0"/>
              <a:t>Student login: Lunch number</a:t>
            </a:r>
          </a:p>
          <a:p>
            <a:pPr lvl="1"/>
            <a:endParaRPr lang="en-US" sz="1800" dirty="0"/>
          </a:p>
          <a:p>
            <a:pPr lvl="1"/>
            <a:endParaRPr lang="en-US" sz="1800" dirty="0"/>
          </a:p>
          <a:p>
            <a:pPr marL="457200" lvl="1" indent="0">
              <a:buNone/>
            </a:pPr>
            <a:endParaRPr lang="en-US" sz="18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a:p>
            <a:pPr marL="457200" lvl="1" indent="0">
              <a:buNone/>
            </a:pPr>
            <a:endParaRPr lang="en-US" sz="1800" dirty="0"/>
          </a:p>
        </p:txBody>
      </p:sp>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4"/>
          <a:stretch>
            <a:fillRect/>
          </a:stretch>
        </p:blipFill>
        <p:spPr>
          <a:xfrm>
            <a:off x="6124273" y="5488580"/>
            <a:ext cx="2413074" cy="1135955"/>
          </a:xfrm>
          <a:prstGeom prst="rect">
            <a:avLst/>
          </a:prstGeom>
        </p:spPr>
      </p:pic>
      <p:pic>
        <p:nvPicPr>
          <p:cNvPr id="6" name="Content Placeholder 3">
            <a:extLst>
              <a:ext uri="{FF2B5EF4-FFF2-40B4-BE49-F238E27FC236}">
                <a16:creationId xmlns:a16="http://schemas.microsoft.com/office/drawing/2014/main" id="{1EC6FD34-7ECD-4E5D-A2C0-70081F1553D5}"/>
              </a:ext>
            </a:extLst>
          </p:cNvPr>
          <p:cNvPicPr>
            <a:picLocks noChangeAspect="1"/>
          </p:cNvPicPr>
          <p:nvPr/>
        </p:nvPicPr>
        <p:blipFill>
          <a:blip r:embed="rId5"/>
          <a:stretch>
            <a:fillRect/>
          </a:stretch>
        </p:blipFill>
        <p:spPr bwMode="auto">
          <a:xfrm>
            <a:off x="5936092" y="2262038"/>
            <a:ext cx="2601255" cy="130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endParaRPr lang="en-US" sz="1800" dirty="0">
              <a:ea typeface="+mn-lt"/>
              <a:cs typeface="+mn-lt"/>
            </a:endParaRPr>
          </a:p>
          <a:p>
            <a:pPr>
              <a:buNone/>
            </a:pPr>
            <a:endParaRPr lang="en-US" sz="1800">
              <a:ea typeface="+mn-lt"/>
              <a:cs typeface="+mn-lt"/>
            </a:endParaRPr>
          </a:p>
          <a:p>
            <a:pPr>
              <a:buNone/>
            </a:pPr>
            <a:r>
              <a:rPr lang="en-US" sz="1800">
                <a:ea typeface="+mn-lt"/>
                <a:cs typeface="+mn-lt"/>
              </a:rPr>
              <a:t>Feel </a:t>
            </a:r>
            <a:r>
              <a:rPr lang="en-US" sz="1800" dirty="0">
                <a:ea typeface="+mn-lt"/>
                <a:cs typeface="+mn-lt"/>
              </a:rPr>
              <a:t>free to reach out to your child’s</a:t>
            </a:r>
            <a:r>
              <a:rPr lang="en-US" sz="1800" dirty="0">
                <a:cs typeface="Arial"/>
              </a:rPr>
              <a:t> teacher with questions. </a:t>
            </a:r>
          </a:p>
          <a:p>
            <a:pPr>
              <a:buNone/>
            </a:pPr>
            <a:endParaRPr lang="en-US" sz="1800" dirty="0">
              <a:ea typeface="+mn-lt"/>
              <a:cs typeface="+mn-lt"/>
            </a:endParaRPr>
          </a:p>
          <a:p>
            <a:pPr>
              <a:buNone/>
            </a:pPr>
            <a:r>
              <a:rPr lang="en-US" sz="1800" dirty="0">
                <a:ea typeface="+mn-lt"/>
                <a:cs typeface="+mn-lt"/>
              </a:rPr>
              <a:t>You may also contact your school’s </a:t>
            </a:r>
            <a:r>
              <a:rPr lang="en-US" sz="1800" dirty="0">
                <a:cs typeface="Arial"/>
              </a:rPr>
              <a:t>Instructional Lead Teacher:</a:t>
            </a:r>
          </a:p>
          <a:p>
            <a:pPr>
              <a:buNone/>
            </a:pPr>
            <a:r>
              <a:rPr lang="en-US" sz="1800" dirty="0">
                <a:cs typeface="Arial"/>
              </a:rPr>
              <a:t>   </a:t>
            </a:r>
          </a:p>
          <a:p>
            <a:pPr marL="0" indent="0">
              <a:buNone/>
            </a:pPr>
            <a:r>
              <a:rPr lang="en-US" sz="1600" dirty="0">
                <a:solidFill>
                  <a:srgbClr val="B87A2A"/>
                </a:solidFill>
                <a:latin typeface="Open Sans"/>
              </a:rPr>
              <a:t>              </a:t>
            </a:r>
            <a:r>
              <a:rPr lang="en-US" sz="1600" dirty="0">
                <a:solidFill>
                  <a:srgbClr val="B87A2A"/>
                </a:solidFill>
                <a:latin typeface="Open Sans"/>
                <a:hlinkClick r:id="rId3"/>
              </a:rPr>
              <a:t>2020 Title I Schools</a:t>
            </a:r>
            <a:endParaRPr lang="en-US" sz="1600" dirty="0">
              <a:solidFill>
                <a:srgbClr val="B87A2A"/>
              </a:solidFill>
              <a:latin typeface="Open Sans"/>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2" end="2"/>
                                            </p:txEl>
                                          </p:spTgt>
                                        </p:tgtEl>
                                        <p:attrNameLst>
                                          <p:attrName>style.visibility</p:attrName>
                                        </p:attrNameLst>
                                      </p:cBhvr>
                                      <p:to>
                                        <p:strVal val="visible"/>
                                      </p:to>
                                    </p:set>
                                    <p:animEffect transition="in" filter="fade">
                                      <p:cBhvr>
                                        <p:cTn id="12" dur="2000"/>
                                        <p:tgtEl>
                                          <p:spTgt spid="41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5">
                                            <p:txEl>
                                              <p:pRg st="4" end="4"/>
                                            </p:txEl>
                                          </p:spTgt>
                                        </p:tgtEl>
                                        <p:attrNameLst>
                                          <p:attrName>style.visibility</p:attrName>
                                        </p:attrNameLst>
                                      </p:cBhvr>
                                      <p:to>
                                        <p:strVal val="visible"/>
                                      </p:to>
                                    </p:set>
                                    <p:animEffect transition="in" filter="fade">
                                      <p:cBhvr>
                                        <p:cTn id="17" dur="2000"/>
                                        <p:tgtEl>
                                          <p:spTgt spid="41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5">
                                            <p:txEl>
                                              <p:pRg st="5" end="5"/>
                                            </p:txEl>
                                          </p:spTgt>
                                        </p:tgtEl>
                                        <p:attrNameLst>
                                          <p:attrName>style.visibility</p:attrName>
                                        </p:attrNameLst>
                                      </p:cBhvr>
                                      <p:to>
                                        <p:strVal val="visible"/>
                                      </p:to>
                                    </p:set>
                                    <p:animEffect transition="in" filter="fade">
                                      <p:cBhvr>
                                        <p:cTn id="22" dur="2000"/>
                                        <p:tgtEl>
                                          <p:spTgt spid="410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5">
                                            <p:txEl>
                                              <p:pRg st="6" end="6"/>
                                            </p:txEl>
                                          </p:spTgt>
                                        </p:tgtEl>
                                        <p:attrNameLst>
                                          <p:attrName>style.visibility</p:attrName>
                                        </p:attrNameLst>
                                      </p:cBhvr>
                                      <p:to>
                                        <p:strVal val="visible"/>
                                      </p:to>
                                    </p:set>
                                    <p:animEffect transition="in" filter="fade">
                                      <p:cBhvr>
                                        <p:cTn id="27" dur="2000"/>
                                        <p:tgtEl>
                                          <p:spTgt spid="4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District Assessments – RI/MI/DIBELS</a:t>
            </a:r>
          </a:p>
          <a:p>
            <a:r>
              <a:rPr lang="en-US" sz="2000" dirty="0"/>
              <a:t>Classroom Assessments</a:t>
            </a:r>
          </a:p>
          <a:p>
            <a:r>
              <a:rPr lang="en-US" sz="2000" dirty="0"/>
              <a:t>Grading</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a:t>
            </a:r>
          </a:p>
          <a:p>
            <a:pPr lvl="1"/>
            <a:r>
              <a:rPr lang="en-US" dirty="0">
                <a:latin typeface="DJ Basic" pitchFamily="2" charset="0"/>
                <a:hlinkClick r:id="rId3"/>
              </a:rPr>
              <a:t>Unit 1</a:t>
            </a:r>
            <a:endParaRPr lang="en-US" dirty="0">
              <a:latin typeface="DJ Basic" pitchFamily="2" charset="0"/>
            </a:endParaRPr>
          </a:p>
          <a:p>
            <a:pPr lvl="1"/>
            <a:r>
              <a:rPr lang="en-US" dirty="0">
                <a:latin typeface="DJ Basic" pitchFamily="2" charset="0"/>
                <a:hlinkClick r:id="rId4"/>
              </a:rPr>
              <a:t>Unit 2</a:t>
            </a:r>
            <a:endParaRPr lang="en-US" dirty="0">
              <a:latin typeface="DJ Basic" pitchFamily="2" charset="0"/>
            </a:endParaRPr>
          </a:p>
          <a:p>
            <a:pPr lvl="1"/>
            <a:r>
              <a:rPr lang="en-US" dirty="0">
                <a:latin typeface="DJ Basic" pitchFamily="2" charset="0"/>
                <a:hlinkClick r:id="rId5"/>
              </a:rPr>
              <a:t>Unit 3</a:t>
            </a:r>
            <a:endParaRPr lang="en-US" dirty="0">
              <a:latin typeface="DJ Basic" pitchFamily="2" charset="0"/>
            </a:endParaRPr>
          </a:p>
          <a:p>
            <a:pPr lvl="1"/>
            <a:r>
              <a:rPr lang="en-US" dirty="0">
                <a:latin typeface="DJ Basic" pitchFamily="2" charset="0"/>
                <a:hlinkClick r:id="rId6"/>
              </a:rPr>
              <a:t>Unit 4</a:t>
            </a:r>
            <a:endParaRPr lang="en-US" dirty="0">
              <a:latin typeface="DJ Basic" pitchFamily="2" charset="0"/>
            </a:endParaRPr>
          </a:p>
          <a:p>
            <a:pPr lvl="1"/>
            <a:r>
              <a:rPr lang="en-US" dirty="0">
                <a:latin typeface="DJ Basic" pitchFamily="2" charset="0"/>
                <a:hlinkClick r:id="rId7"/>
              </a:rPr>
              <a:t>Unit 5</a:t>
            </a:r>
            <a:endParaRPr lang="en-US" dirty="0">
              <a:latin typeface="DJ Basic" pitchFamily="2" charset="0"/>
            </a:endParaRPr>
          </a:p>
          <a:p>
            <a:pPr lvl="1"/>
            <a:r>
              <a:rPr lang="en-US" dirty="0">
                <a:latin typeface="DJ Basic" pitchFamily="2" charset="0"/>
                <a:hlinkClick r:id="rId8"/>
              </a:rPr>
              <a:t>Unit 6</a:t>
            </a:r>
            <a:endParaRPr lang="en-US" dirty="0">
              <a:latin typeface="DJ Basic" pitchFamily="2" charset="0"/>
            </a:endParaRPr>
          </a:p>
          <a:p>
            <a:r>
              <a:rPr lang="en-US" dirty="0">
                <a:latin typeface="DJ Basic" pitchFamily="2" charset="0"/>
              </a:rPr>
              <a:t>ELA - </a:t>
            </a:r>
            <a:r>
              <a:rPr lang="en-US" dirty="0">
                <a:hlinkClick r:id="rId9"/>
              </a:rPr>
              <a:t>https://www.georgiastandards.org/Georgia-Standards/Frameworks/ELA-Grade-2-Developmental-Progressions-R-W-SL-L.pdf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4"/>
              </a:rPr>
              <a:t>Second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5"/>
              </a:rPr>
              <a:t>Second Grade Number Talks Brochure </a:t>
            </a:r>
            <a:endParaRPr lang="en-US" dirty="0">
              <a:latin typeface="DJ Basic" pitchFamily="2" charset="0"/>
              <a:hlinkClick r:id="rId6" action="ppaction://hlinkfile"/>
            </a:endParaRPr>
          </a:p>
          <a:p>
            <a:pPr marL="914400" lvl="2" indent="0">
              <a:buNone/>
            </a:pPr>
            <a:r>
              <a:rPr lang="en-US" dirty="0">
                <a:latin typeface="DJ Basic" pitchFamily="2" charset="0"/>
                <a:hlinkClick r:id="rId7"/>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9"/>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10"/>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11"/>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5623-A5EF-4708-8718-6DF49EE45A12}"/>
              </a:ext>
            </a:extLst>
          </p:cNvPr>
          <p:cNvSpPr>
            <a:spLocks noGrp="1"/>
          </p:cNvSpPr>
          <p:nvPr>
            <p:ph type="title"/>
          </p:nvPr>
        </p:nvSpPr>
        <p:spPr>
          <a:xfrm>
            <a:off x="1752600" y="304800"/>
            <a:ext cx="7010400" cy="838200"/>
          </a:xfrm>
        </p:spPr>
        <p:txBody>
          <a:bodyPr wrap="square" anchor="ctr">
            <a:normAutofit/>
          </a:bodyPr>
          <a:lstStyle/>
          <a:p>
            <a:r>
              <a:rPr lang="en-US" dirty="0"/>
              <a:t>iRead </a:t>
            </a:r>
          </a:p>
        </p:txBody>
      </p:sp>
      <p:sp>
        <p:nvSpPr>
          <p:cNvPr id="10" name="Content Placeholder 2">
            <a:extLst>
              <a:ext uri="{FF2B5EF4-FFF2-40B4-BE49-F238E27FC236}">
                <a16:creationId xmlns:a16="http://schemas.microsoft.com/office/drawing/2014/main" id="{0D334D5E-FB00-4D3E-A786-27F47AEF58E6}"/>
              </a:ext>
            </a:extLst>
          </p:cNvPr>
          <p:cNvSpPr>
            <a:spLocks noGrp="1"/>
          </p:cNvSpPr>
          <p:nvPr>
            <p:ph sz="half" idx="1"/>
          </p:nvPr>
        </p:nvSpPr>
        <p:spPr>
          <a:xfrm>
            <a:off x="1752600" y="1395413"/>
            <a:ext cx="3429000" cy="4572000"/>
          </a:xfrm>
        </p:spPr>
        <p:txBody>
          <a:bodyPr/>
          <a:lstStyle/>
          <a:p>
            <a:r>
              <a:rPr lang="en-US" sz="2200" dirty="0"/>
              <a:t>Meets the students where they are in their instructional literacy level.</a:t>
            </a:r>
          </a:p>
          <a:p>
            <a:r>
              <a:rPr lang="en-US" sz="2200" dirty="0"/>
              <a:t>Students log on during DI.</a:t>
            </a:r>
          </a:p>
        </p:txBody>
      </p:sp>
      <p:pic>
        <p:nvPicPr>
          <p:cNvPr id="5" name="Picture 4" descr="A picture containing mirror&#10;&#10;Description automatically generated">
            <a:extLst>
              <a:ext uri="{FF2B5EF4-FFF2-40B4-BE49-F238E27FC236}">
                <a16:creationId xmlns:a16="http://schemas.microsoft.com/office/drawing/2014/main" id="{4E2A8169-0A5D-4AA6-874A-DD3ABC993E38}"/>
              </a:ext>
            </a:extLst>
          </p:cNvPr>
          <p:cNvPicPr>
            <a:picLocks noChangeAspect="1"/>
          </p:cNvPicPr>
          <p:nvPr/>
        </p:nvPicPr>
        <p:blipFill>
          <a:blip r:embed="rId2"/>
          <a:stretch>
            <a:fillRect/>
          </a:stretch>
        </p:blipFill>
        <p:spPr>
          <a:xfrm>
            <a:off x="5692744" y="2642431"/>
            <a:ext cx="3070256" cy="2892270"/>
          </a:xfrm>
          <a:prstGeom prst="rect">
            <a:avLst/>
          </a:prstGeom>
          <a:noFill/>
        </p:spPr>
      </p:pic>
      <p:pic>
        <p:nvPicPr>
          <p:cNvPr id="6" name="Picture 5">
            <a:extLst>
              <a:ext uri="{FF2B5EF4-FFF2-40B4-BE49-F238E27FC236}">
                <a16:creationId xmlns:a16="http://schemas.microsoft.com/office/drawing/2014/main" id="{3A7B1AD5-AEA5-4115-9F73-8F53B1BFB05A}"/>
              </a:ext>
            </a:extLst>
          </p:cNvPr>
          <p:cNvPicPr>
            <a:picLocks noChangeAspect="1"/>
          </p:cNvPicPr>
          <p:nvPr/>
        </p:nvPicPr>
        <p:blipFill>
          <a:blip r:embed="rId3"/>
          <a:stretch>
            <a:fillRect/>
          </a:stretch>
        </p:blipFill>
        <p:spPr>
          <a:xfrm>
            <a:off x="2141278" y="3975775"/>
            <a:ext cx="3040322" cy="2084557"/>
          </a:xfrm>
          <a:prstGeom prst="rect">
            <a:avLst/>
          </a:prstGeom>
        </p:spPr>
      </p:pic>
      <p:pic>
        <p:nvPicPr>
          <p:cNvPr id="8" name="Picture 7">
            <a:extLst>
              <a:ext uri="{FF2B5EF4-FFF2-40B4-BE49-F238E27FC236}">
                <a16:creationId xmlns:a16="http://schemas.microsoft.com/office/drawing/2014/main" id="{7416D2C3-0CFA-42F0-AA58-FC2372D658FB}"/>
              </a:ext>
            </a:extLst>
          </p:cNvPr>
          <p:cNvPicPr>
            <a:picLocks noChangeAspect="1"/>
          </p:cNvPicPr>
          <p:nvPr/>
        </p:nvPicPr>
        <p:blipFill>
          <a:blip r:embed="rId4"/>
          <a:stretch>
            <a:fillRect/>
          </a:stretch>
        </p:blipFill>
        <p:spPr>
          <a:xfrm>
            <a:off x="5257800" y="405257"/>
            <a:ext cx="2837480" cy="1727899"/>
          </a:xfrm>
          <a:prstGeom prst="rect">
            <a:avLst/>
          </a:prstGeom>
        </p:spPr>
      </p:pic>
    </p:spTree>
    <p:extLst>
      <p:ext uri="{BB962C8B-B14F-4D97-AF65-F5344CB8AC3E}">
        <p14:creationId xmlns:p14="http://schemas.microsoft.com/office/powerpoint/2010/main" val="341439459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stretch>
            <a:fillRect/>
          </a:stretch>
        </p:blipFill>
        <p:spPr>
          <a:xfrm>
            <a:off x="2163223" y="5381625"/>
            <a:ext cx="3676650" cy="1171575"/>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p:txBody>
          <a:bodyPr/>
          <a:lstStyle/>
          <a:p>
            <a:r>
              <a:rPr lang="en-US" dirty="0"/>
              <a:t>Classroom Assessments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p:txBody>
          <a:bodyPr/>
          <a:lstStyle/>
          <a:p>
            <a:r>
              <a:rPr lang="en-US" dirty="0">
                <a:highlight>
                  <a:srgbClr val="FFFF00"/>
                </a:highlight>
              </a:rPr>
              <a:t>Edited by Teachers</a:t>
            </a:r>
          </a:p>
        </p:txBody>
      </p:sp>
    </p:spTree>
    <p:extLst>
      <p:ext uri="{BB962C8B-B14F-4D97-AF65-F5344CB8AC3E}">
        <p14:creationId xmlns:p14="http://schemas.microsoft.com/office/powerpoint/2010/main" val="141632837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F40DE3-4E0C-44C6-9871-B1D5C5890B54}">
  <ds:schemaRefs>
    <ds:schemaRef ds:uri="http://schemas.microsoft.com/sharepoint/v3/contenttype/forms"/>
  </ds:schemaRefs>
</ds:datastoreItem>
</file>

<file path=customXml/itemProps3.xml><?xml version="1.0" encoding="utf-8"?>
<ds:datastoreItem xmlns:ds="http://schemas.openxmlformats.org/officeDocument/2006/customXml" ds:itemID="{704C60B0-10BB-4FBB-8D51-617C005E44D0}">
  <ds:schemaRefs>
    <ds:schemaRef ds:uri="http://www.w3.org/XML/1998/namespace"/>
    <ds:schemaRef ds:uri="http://schemas.microsoft.com/office/2006/documentManagement/types"/>
    <ds:schemaRef ds:uri="http://purl.org/dc/terms/"/>
    <ds:schemaRef ds:uri="873d15cb-3143-4e9e-9e1c-ce652a9127a6"/>
    <ds:schemaRef ds:uri="http://purl.org/dc/dcmitype/"/>
    <ds:schemaRef ds:uri="http://purl.org/dc/elements/1.1/"/>
    <ds:schemaRef ds:uri="http://schemas.microsoft.com/office/infopath/2007/PartnerControls"/>
    <ds:schemaRef ds:uri="f7511282-35fa-4895-9c96-d1d532179c5f"/>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TotalTime>
  <Words>1332</Words>
  <Application>Microsoft Office PowerPoint</Application>
  <PresentationFormat>On-screen Show (4:3)</PresentationFormat>
  <Paragraphs>171</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&amp;quot</vt:lpstr>
      <vt:lpstr>Arial</vt:lpstr>
      <vt:lpstr>Calibri</vt:lpstr>
      <vt:lpstr>DJ Basic</vt:lpstr>
      <vt:lpstr>inherit</vt:lpstr>
      <vt:lpstr>Open Sans</vt:lpstr>
      <vt:lpstr>Roboto</vt:lpstr>
      <vt:lpstr>Tahoma</vt:lpstr>
      <vt:lpstr>Wingdings</vt:lpstr>
      <vt:lpstr>Classroom expectations</vt:lpstr>
      <vt:lpstr>Welcome to 2nd Grade!</vt:lpstr>
      <vt:lpstr>Tonight's Agenda (items to be discussed)</vt:lpstr>
      <vt:lpstr>Grade Level Standards</vt:lpstr>
      <vt:lpstr>Curriculum </vt:lpstr>
      <vt:lpstr>iRead </vt:lpstr>
      <vt:lpstr>District Assessments – </vt:lpstr>
      <vt:lpstr>District Assessments – </vt:lpstr>
      <vt:lpstr>District Assessments –  </vt:lpstr>
      <vt:lpstr>Classroom Assessments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Crystal A. Dankert</dc:creator>
  <cp:lastModifiedBy>Kimberly K. Williams</cp:lastModifiedBy>
  <cp:revision>4</cp:revision>
  <dcterms:created xsi:type="dcterms:W3CDTF">2020-09-14T18:43:59Z</dcterms:created>
  <dcterms:modified xsi:type="dcterms:W3CDTF">2020-10-09T18:22:26Z</dcterms:modified>
</cp:coreProperties>
</file>